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5" r:id="rId2"/>
    <p:sldId id="310" r:id="rId3"/>
    <p:sldId id="321" r:id="rId4"/>
    <p:sldId id="322" r:id="rId5"/>
    <p:sldId id="323" r:id="rId6"/>
    <p:sldId id="324" r:id="rId7"/>
    <p:sldId id="325" r:id="rId8"/>
    <p:sldId id="326" r:id="rId9"/>
    <p:sldId id="317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8" r:id="rId19"/>
    <p:sldId id="335" r:id="rId20"/>
    <p:sldId id="339" r:id="rId21"/>
    <p:sldId id="337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818" autoAdjust="0"/>
    <p:restoredTop sz="95400" autoAdjust="0"/>
  </p:normalViewPr>
  <p:slideViewPr>
    <p:cSldViewPr showGuides="1">
      <p:cViewPr varScale="1">
        <p:scale>
          <a:sx n="79" d="100"/>
          <a:sy n="79" d="100"/>
        </p:scale>
        <p:origin x="43" y="27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Total Null Values for Attributes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Visa_Class</c:v>
                </c:pt>
                <c:pt idx="1">
                  <c:v>Employer_Name</c:v>
                </c:pt>
                <c:pt idx="2">
                  <c:v>SOC_Title</c:v>
                </c:pt>
                <c:pt idx="3">
                  <c:v>Job_Title</c:v>
                </c:pt>
                <c:pt idx="4">
                  <c:v>Full_Time_Position</c:v>
                </c:pt>
                <c:pt idx="5">
                  <c:v>Worksite</c:v>
                </c:pt>
                <c:pt idx="6">
                  <c:v>Prevailing_Wage</c:v>
                </c:pt>
                <c:pt idx="7">
                  <c:v>Unit_Of_Pay</c:v>
                </c:pt>
                <c:pt idx="8">
                  <c:v>Employer_Location</c:v>
                </c:pt>
                <c:pt idx="9">
                  <c:v>Employer_Country</c:v>
                </c:pt>
                <c:pt idx="10">
                  <c:v>Case_Status</c:v>
                </c:pt>
                <c:pt idx="11">
                  <c:v>Year</c:v>
                </c:pt>
                <c:pt idx="12">
                  <c:v>Quarter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59</c:v>
                </c:pt>
                <c:pt idx="2">
                  <c:v>13</c:v>
                </c:pt>
                <c:pt idx="3">
                  <c:v>5</c:v>
                </c:pt>
                <c:pt idx="4">
                  <c:v>6</c:v>
                </c:pt>
                <c:pt idx="5">
                  <c:v>546164</c:v>
                </c:pt>
                <c:pt idx="6">
                  <c:v>8</c:v>
                </c:pt>
                <c:pt idx="7">
                  <c:v>97</c:v>
                </c:pt>
                <c:pt idx="8">
                  <c:v>493</c:v>
                </c:pt>
                <c:pt idx="9">
                  <c:v>85985</c:v>
                </c:pt>
                <c:pt idx="10">
                  <c:v>0</c:v>
                </c:pt>
                <c:pt idx="11">
                  <c:v>0</c:v>
                </c:pt>
                <c:pt idx="12">
                  <c:v>1740246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50818352"/>
        <c:axId val="750821072"/>
      </c:barChart>
      <c:catAx>
        <c:axId val="75081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Attributes</a:t>
                </a:r>
                <a:endParaRPr lang="en-IN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0821072"/>
        <c:crosses val="autoZero"/>
        <c:auto val="1"/>
        <c:lblAlgn val="ctr"/>
        <c:lblOffset val="100"/>
        <c:noMultiLvlLbl val="0"/>
      </c:catAx>
      <c:valAx>
        <c:axId val="750821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 smtClean="0"/>
                  <a:t>Null Values</a:t>
                </a:r>
                <a:endParaRPr lang="en-IN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08183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968552" cy="4463008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12/14/2023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12/14/2023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12/14/2023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9277670" cy="28956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8800" b="1" dirty="0"/>
              <a:t>H1 </a:t>
            </a:r>
            <a:r>
              <a:rPr lang="en-IN" sz="8800" b="1" dirty="0" smtClean="0"/>
              <a:t>VISA</a:t>
            </a:r>
            <a:br>
              <a:rPr lang="en-IN" sz="8800" b="1" dirty="0" smtClean="0"/>
            </a:b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sz="4400" b="1" dirty="0" err="1"/>
              <a:t>VISA</a:t>
            </a:r>
            <a:r>
              <a:rPr lang="en-IN" b="1" dirty="0" smtClean="0"/>
              <a:t> </a:t>
            </a:r>
            <a:r>
              <a:rPr lang="en-IN" sz="4400" b="1" dirty="0" smtClean="0"/>
              <a:t>Status Prediction using Machine Learning Models</a:t>
            </a:r>
            <a:endParaRPr lang="en-IN" sz="4400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22403" y="5373216"/>
            <a:ext cx="5904657" cy="1368152"/>
          </a:xfrm>
        </p:spPr>
        <p:txBody>
          <a:bodyPr>
            <a:noAutofit/>
          </a:bodyPr>
          <a:lstStyle/>
          <a:p>
            <a:pPr algn="ctr"/>
            <a:r>
              <a:rPr lang="it-IT" b="1" dirty="0" smtClean="0">
                <a:solidFill>
                  <a:schemeClr val="tx2">
                    <a:lumMod val="90000"/>
                  </a:schemeClr>
                </a:solidFill>
              </a:rPr>
              <a:t>SAI Charan GADIRAJU</a:t>
            </a:r>
          </a:p>
          <a:p>
            <a:pPr algn="ctr"/>
            <a:r>
              <a:rPr lang="it-IT" b="1" dirty="0" smtClean="0">
                <a:solidFill>
                  <a:schemeClr val="tx2">
                    <a:lumMod val="90000"/>
                  </a:schemeClr>
                </a:solidFill>
              </a:rPr>
              <a:t>RC32296</a:t>
            </a:r>
          </a:p>
          <a:p>
            <a:pPr algn="ctr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DATA 606- Capstone Project</a:t>
            </a:r>
          </a:p>
          <a:p>
            <a:pPr algn="ctr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 under guidance of Dr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. </a:t>
            </a:r>
            <a:r>
              <a:rPr lang="en-US" b="1" dirty="0" err="1">
                <a:solidFill>
                  <a:schemeClr val="tx2">
                    <a:lumMod val="90000"/>
                  </a:schemeClr>
                </a:solidFill>
              </a:rPr>
              <a:t>Chaojie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Wang</a:t>
            </a:r>
            <a:endParaRPr lang="it-IT" b="1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58108" y="242088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612559" cy="137160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sz="3200" b="1" dirty="0" smtClean="0"/>
              <a:t>TOTAL NUMBER OF APPLICATIONS PER YEAR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06580" y="2564904"/>
            <a:ext cx="36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year 2021 has the highest number of applications '826305</a:t>
            </a:r>
            <a:r>
              <a:rPr lang="en-US" dirty="0" smtClean="0"/>
              <a:t>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for the year 2022, 2019, 2018, and 2017 the number of applications are same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least is in the year 2020, maybe there can be few reasons as one of them is COVID pandemic.</a:t>
            </a:r>
          </a:p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2276872"/>
            <a:ext cx="6309360" cy="3794760"/>
          </a:xfrm>
        </p:spPr>
      </p:pic>
    </p:spTree>
    <p:extLst>
      <p:ext uri="{BB962C8B-B14F-4D97-AF65-F5344CB8AC3E}">
        <p14:creationId xmlns:p14="http://schemas.microsoft.com/office/powerpoint/2010/main" val="32061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45" y="381000"/>
            <a:ext cx="10153128" cy="1895872"/>
          </a:xfrm>
        </p:spPr>
        <p:txBody>
          <a:bodyPr>
            <a:normAutofit/>
          </a:bodyPr>
          <a:lstStyle/>
          <a:p>
            <a:r>
              <a:rPr lang="en-US" dirty="0" smtClean="0"/>
              <a:t>3. </a:t>
            </a:r>
            <a:r>
              <a:rPr lang="en-US" sz="3200" b="1" dirty="0" smtClean="0"/>
              <a:t>THE TOP 15 EMPLOYERS FILING THE H1-B VISA PETITIONS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49796" y="3068960"/>
            <a:ext cx="4392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Cognizant, Infosys Ltd, and Tata Consultancy are among the Top 3 employers filing for H1B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the Top </a:t>
            </a:r>
            <a:r>
              <a:rPr lang="en-US" dirty="0" smtClean="0"/>
              <a:t>Giant - </a:t>
            </a:r>
            <a:r>
              <a:rPr lang="en-US" dirty="0"/>
              <a:t>Google, Amazon, and M</a:t>
            </a:r>
            <a:r>
              <a:rPr lang="en-US" dirty="0" smtClean="0"/>
              <a:t>icrosoft </a:t>
            </a:r>
            <a:r>
              <a:rPr lang="en-US" dirty="0"/>
              <a:t>filed more than the average petitions.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20" y="1484784"/>
            <a:ext cx="7041163" cy="4896544"/>
          </a:xfrm>
        </p:spPr>
      </p:pic>
    </p:spTree>
    <p:extLst>
      <p:ext uri="{BB962C8B-B14F-4D97-AF65-F5344CB8AC3E}">
        <p14:creationId xmlns:p14="http://schemas.microsoft.com/office/powerpoint/2010/main" val="24448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860" y="381000"/>
            <a:ext cx="9937103" cy="1371600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sz="3200" b="1" dirty="0" smtClean="0"/>
              <a:t>THE TOP 15 SOC NAMES FOR WHICH H1-B VISAS ARE RAISED</a:t>
            </a:r>
            <a:endParaRPr lang="en-US" sz="32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5" y="1905000"/>
            <a:ext cx="9793087" cy="4260304"/>
          </a:xfrm>
        </p:spPr>
      </p:pic>
    </p:spTree>
    <p:extLst>
      <p:ext uri="{BB962C8B-B14F-4D97-AF65-F5344CB8AC3E}">
        <p14:creationId xmlns:p14="http://schemas.microsoft.com/office/powerpoint/2010/main" val="13572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435" y="620688"/>
            <a:ext cx="9144001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5. </a:t>
            </a:r>
            <a:r>
              <a:rPr lang="en-US" b="1" dirty="0" smtClean="0"/>
              <a:t>ACCEPTANCE RATE OF THE H1-B VISA PETITIONS THROUGH DIFFERENT YEARS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2058087"/>
            <a:ext cx="5598958" cy="380238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19" y="2058087"/>
            <a:ext cx="5402723" cy="38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2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en-IN" sz="3200" b="1" dirty="0" smtClean="0"/>
              <a:t>SALARIES TREND PER YEAR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05" y="1556791"/>
            <a:ext cx="8862379" cy="46254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42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en-IN" sz="3200" b="1" dirty="0" smtClean="0"/>
              <a:t>TOP JOB TITLES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423481"/>
            <a:ext cx="9036498" cy="5144463"/>
          </a:xfrm>
        </p:spPr>
      </p:pic>
    </p:spTree>
    <p:extLst>
      <p:ext uri="{BB962C8B-B14F-4D97-AF65-F5344CB8AC3E}">
        <p14:creationId xmlns:p14="http://schemas.microsoft.com/office/powerpoint/2010/main" val="60793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8. </a:t>
            </a:r>
            <a:r>
              <a:rPr lang="en-US" b="1" dirty="0" smtClean="0"/>
              <a:t>NUMBER OF APPLICATIONS FOR THE FULL TIME POSITIONS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377603"/>
              </p:ext>
            </p:extLst>
          </p:nvPr>
        </p:nvGraphicFramePr>
        <p:xfrm>
          <a:off x="2998068" y="1556792"/>
          <a:ext cx="4968552" cy="4463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79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468" y="2924944"/>
            <a:ext cx="5724127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MACHINE LEARNING MODELS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943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b="1" dirty="0"/>
              <a:t>Features</a:t>
            </a:r>
            <a:r>
              <a:rPr lang="en-US" dirty="0"/>
              <a:t>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YEAR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WORKSITE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WAGE_CATEGORY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EMPLOYER_ACCEPTANCE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JOB_ACCEPTANCE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SOC_ACCEPTANCE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FULL_TIME_POSITION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200" b="1" dirty="0"/>
              <a:t>Target </a:t>
            </a:r>
            <a:r>
              <a:rPr lang="en-US" sz="3200" b="1" dirty="0" smtClean="0"/>
              <a:t>Value</a:t>
            </a:r>
            <a:endParaRPr lang="en-IN" sz="32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CASE_STATUS </a:t>
            </a:r>
          </a:p>
          <a:p>
            <a:pPr marL="806450" lvl="2" indent="-342900">
              <a:buFont typeface="+mj-lt"/>
              <a:buAutoNum type="arabicPeriod"/>
            </a:pPr>
            <a:r>
              <a:rPr lang="en-US" dirty="0" smtClean="0"/>
              <a:t>‘</a:t>
            </a:r>
            <a:r>
              <a:rPr lang="en-US" dirty="0"/>
              <a:t>CERTIFIED</a:t>
            </a:r>
            <a:r>
              <a:rPr lang="en-US" dirty="0" smtClean="0"/>
              <a:t>’</a:t>
            </a:r>
          </a:p>
          <a:p>
            <a:pPr marL="806450" lvl="2" indent="-34290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/>
              <a:t>‘Certified-Expired</a:t>
            </a:r>
            <a:r>
              <a:rPr lang="en-US" dirty="0" smtClean="0"/>
              <a:t>’</a:t>
            </a:r>
          </a:p>
          <a:p>
            <a:pPr marL="806450" lvl="2" indent="-342900">
              <a:buFont typeface="+mj-lt"/>
              <a:buAutoNum type="arabicPeriod"/>
            </a:pPr>
            <a:r>
              <a:rPr lang="en-US" dirty="0" smtClean="0"/>
              <a:t>‘</a:t>
            </a:r>
            <a:r>
              <a:rPr lang="en-US" dirty="0"/>
              <a:t>DENIED</a:t>
            </a:r>
            <a:r>
              <a:rPr lang="en-US" dirty="0" smtClean="0"/>
              <a:t>’</a:t>
            </a:r>
          </a:p>
          <a:p>
            <a:pPr marL="806450" lvl="2" indent="-342900">
              <a:buFont typeface="+mj-lt"/>
              <a:buAutoNum type="arabicPeriod"/>
            </a:pPr>
            <a:r>
              <a:rPr lang="en-US" dirty="0" smtClean="0"/>
              <a:t>‘</a:t>
            </a:r>
            <a:r>
              <a:rPr lang="en-US" dirty="0"/>
              <a:t>Withdrawn</a:t>
            </a:r>
            <a:r>
              <a:rPr lang="en-US" dirty="0" smtClean="0"/>
              <a:t>’</a:t>
            </a:r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08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CLASSIFICATION REPORT</a:t>
            </a: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IN" b="1" dirty="0"/>
              <a:t>Decision </a:t>
            </a:r>
            <a:r>
              <a:rPr lang="en-IN" b="1" dirty="0" smtClean="0"/>
              <a:t>Tree</a:t>
            </a:r>
          </a:p>
          <a:p>
            <a:endParaRPr lang="en-US" b="1" dirty="0"/>
          </a:p>
          <a:p>
            <a:endParaRPr lang="en-IN" b="1" dirty="0"/>
          </a:p>
          <a:p>
            <a:r>
              <a:rPr lang="en-US" dirty="0" smtClean="0"/>
              <a:t>2. </a:t>
            </a:r>
            <a:r>
              <a:rPr lang="en-IN" b="1" dirty="0"/>
              <a:t>Logistic </a:t>
            </a:r>
            <a:r>
              <a:rPr lang="en-IN" b="1" dirty="0" smtClean="0"/>
              <a:t>Regression</a:t>
            </a:r>
            <a:endParaRPr lang="en-US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3. </a:t>
            </a:r>
            <a:r>
              <a:rPr lang="en-IN" b="1" dirty="0"/>
              <a:t>Random Forest</a:t>
            </a:r>
          </a:p>
          <a:p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1988840"/>
            <a:ext cx="5380373" cy="1008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3789040"/>
            <a:ext cx="5380373" cy="1104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1" y="5410220"/>
            <a:ext cx="5387522" cy="10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86500" y="381000"/>
            <a:ext cx="3779914" cy="1371600"/>
          </a:xfrm>
        </p:spPr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382444" y="1904999"/>
            <a:ext cx="3888432" cy="4114801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Source</a:t>
            </a:r>
          </a:p>
          <a:p>
            <a:r>
              <a:rPr lang="en-US" dirty="0"/>
              <a:t>Pre-Processing</a:t>
            </a:r>
          </a:p>
          <a:p>
            <a:r>
              <a:rPr lang="en-US" dirty="0" smtClean="0"/>
              <a:t>Exploratory Data Analysis</a:t>
            </a:r>
            <a:endParaRPr lang="en-US" dirty="0"/>
          </a:p>
          <a:p>
            <a:r>
              <a:rPr lang="en-US" dirty="0"/>
              <a:t>Machine Learning models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963983"/>
            <a:ext cx="5972558" cy="5055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04781" y="1905000"/>
            <a:ext cx="4419599" cy="4332311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Petition Distribution (Case Status):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Certified: 3,611,457 petitions, Certified-Withdrawn: 227,347 petitions, Withdrawn: 100,097 petitions, Denied: 34,448 petitions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Application Trends: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Peak in 2021 with 826,305 applications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Consistent numbers for 2022, 2019, 2018, and 2017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Decrease in 2020, attributed to the COVID-19 pandemic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Top Employers: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Cognizant, Infosys Ltd, Tata Consultancy lead in filings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Tech giants (Google, Amazon, Microsoft) exceed average petitions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Occupation Trends: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Software Developers in high demand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Clear shift toward IT-related positions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29183" y="1905000"/>
            <a:ext cx="4419600" cy="4476327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Petition Numbers: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Generally increasing annually (except 2020)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Exceptional 2021 with almost 800,000 petitions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Acceptance ratio consistently above 80%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Wage Analysis:</a:t>
            </a:r>
          </a:p>
          <a:p>
            <a:pPr lvl="1"/>
            <a:r>
              <a:rPr lang="en-US" sz="1900" dirty="0"/>
              <a:t>Median wage increases yearly (except 2022)</a:t>
            </a:r>
          </a:p>
          <a:p>
            <a:pPr lvl="1"/>
            <a:r>
              <a:rPr lang="en-US" sz="1900" dirty="0"/>
              <a:t>Notable decrease in 2020</a:t>
            </a:r>
          </a:p>
          <a:p>
            <a:pPr lvl="1"/>
            <a:r>
              <a:rPr lang="en-US" sz="1900" dirty="0"/>
              <a:t>Overall trend reflects salary growth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Top Job Titles: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Software Engineer and Software Developer dominate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Information Technology fields dominate the top 10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Classifier </a:t>
            </a:r>
            <a:r>
              <a:rPr lang="en-US" sz="3200" dirty="0"/>
              <a:t>Accuracy: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Random Forest, Logistic Regression, and Decision Tree exhibit consistent 96% accuracy</a:t>
            </a:r>
          </a:p>
        </p:txBody>
      </p:sp>
    </p:spTree>
    <p:extLst>
      <p:ext uri="{BB962C8B-B14F-4D97-AF65-F5344CB8AC3E}">
        <p14:creationId xmlns:p14="http://schemas.microsoft.com/office/powerpoint/2010/main" val="209500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116118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196752"/>
            <a:ext cx="5662365" cy="417745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obliqueTopLeft"/>
            <a:lightRig rig="threePt" dir="t"/>
          </a:scene3d>
        </p:spPr>
      </p:pic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49522" y="2242861"/>
            <a:ext cx="5688906" cy="346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H-1B Visas </a:t>
            </a:r>
            <a:r>
              <a:rPr lang="en-US" b="1" dirty="0" smtClean="0"/>
              <a:t>Overview</a:t>
            </a:r>
            <a:endParaRPr lang="en-US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/>
              <a:t>Employment-based, non-immigrant visas for temporary foreign workers in the 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/>
              <a:t>Requires a job offer from a US employer and a visa petition to the US immigration department</a:t>
            </a:r>
            <a:r>
              <a:rPr lang="en-US" sz="200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International Students' </a:t>
            </a:r>
            <a:r>
              <a:rPr lang="en-US" b="1" dirty="0" smtClean="0"/>
              <a:t>Choice</a:t>
            </a:r>
            <a:endParaRPr lang="en-US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/>
              <a:t>Most common visa for international students transitioning to full-time positions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971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196752"/>
            <a:ext cx="5662365" cy="417745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obliqueTopLeft"/>
            <a:lightRig rig="threePt" dir="t"/>
          </a:scene3d>
        </p:spPr>
      </p:pic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77788" y="2060848"/>
            <a:ext cx="5976938" cy="277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/>
              <a:t>Stay </a:t>
            </a:r>
            <a:r>
              <a:rPr lang="en-US" b="1" dirty="0" smtClean="0"/>
              <a:t>Duration</a:t>
            </a:r>
            <a:endParaRPr lang="en-US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/>
              <a:t>Initial: 3 years, extendable to 6 years; potential reapplication afterward</a:t>
            </a:r>
            <a:r>
              <a:rPr lang="en-US" sz="2000" dirty="0" smtClean="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9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/>
              <a:t>Annual </a:t>
            </a:r>
            <a:r>
              <a:rPr lang="en-US" b="1" dirty="0" smtClean="0"/>
              <a:t>Cap</a:t>
            </a:r>
            <a:endParaRPr lang="en-US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/>
              <a:t>Statutory cap: 65,000 visas annually.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/>
              <a:t>Additional 20,000 for US master’s or doctorate graduates</a:t>
            </a:r>
          </a:p>
        </p:txBody>
      </p:sp>
    </p:spTree>
    <p:extLst>
      <p:ext uri="{BB962C8B-B14F-4D97-AF65-F5344CB8AC3E}">
        <p14:creationId xmlns:p14="http://schemas.microsoft.com/office/powerpoint/2010/main" val="406633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524" y="332656"/>
            <a:ext cx="4104456" cy="1371600"/>
          </a:xfrm>
        </p:spPr>
        <p:txBody>
          <a:bodyPr/>
          <a:lstStyle/>
          <a:p>
            <a:r>
              <a:rPr lang="en-US" dirty="0" smtClean="0"/>
              <a:t>DATA SOURCE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8467" y="1916832"/>
            <a:ext cx="5472609" cy="4680520"/>
          </a:xfrm>
        </p:spPr>
        <p:txBody>
          <a:bodyPr>
            <a:normAutofit fontScale="32500" lnSpcReduction="20000"/>
          </a:bodyPr>
          <a:lstStyle/>
          <a:p>
            <a:r>
              <a:rPr lang="en-US" sz="6200" b="1" dirty="0"/>
              <a:t>Data Provider: </a:t>
            </a:r>
            <a:r>
              <a:rPr lang="en-US" sz="6200" dirty="0" err="1" smtClean="0"/>
              <a:t>Kaggle</a:t>
            </a:r>
            <a:r>
              <a:rPr lang="en-US" sz="6200" dirty="0" smtClean="0"/>
              <a:t> (US Department </a:t>
            </a:r>
            <a:r>
              <a:rPr lang="pt-BR" sz="6200" dirty="0" smtClean="0"/>
              <a:t>H-1B </a:t>
            </a:r>
            <a:r>
              <a:rPr lang="pt-BR" sz="6200" dirty="0"/>
              <a:t>Visa Petitions 2017 </a:t>
            </a:r>
            <a:r>
              <a:rPr lang="pt-BR" sz="6200" dirty="0" smtClean="0"/>
              <a:t>– 2022)</a:t>
            </a:r>
            <a:endParaRPr lang="en-US" sz="6200" dirty="0"/>
          </a:p>
          <a:p>
            <a:r>
              <a:rPr lang="en-US" sz="6200" b="1" dirty="0" smtClean="0"/>
              <a:t>Data </a:t>
            </a:r>
            <a:r>
              <a:rPr lang="en-US" sz="6200" b="1" dirty="0"/>
              <a:t>Description: </a:t>
            </a:r>
            <a:r>
              <a:rPr lang="en-US" sz="6200" dirty="0" smtClean="0"/>
              <a:t>The data consists of disclosure </a:t>
            </a:r>
            <a:r>
              <a:rPr lang="en-US" sz="6200" dirty="0"/>
              <a:t>files, covering labor certification for US employers hiring foreign workers for permanent positions.</a:t>
            </a:r>
          </a:p>
          <a:p>
            <a:r>
              <a:rPr lang="en-US" sz="6200" dirty="0" smtClean="0"/>
              <a:t>The dataset consists of last six years information from 2017-2022</a:t>
            </a:r>
          </a:p>
          <a:p>
            <a:r>
              <a:rPr lang="en-US" sz="6200" b="1" dirty="0" smtClean="0"/>
              <a:t>Data </a:t>
            </a:r>
            <a:r>
              <a:rPr lang="en-US" sz="6200" b="1" dirty="0"/>
              <a:t>Size: </a:t>
            </a:r>
            <a:r>
              <a:rPr lang="en-US" sz="6200" dirty="0"/>
              <a:t>454.7+ MB</a:t>
            </a:r>
          </a:p>
          <a:p>
            <a:r>
              <a:rPr lang="en-US" sz="6200" b="1" dirty="0" smtClean="0"/>
              <a:t>Number </a:t>
            </a:r>
            <a:r>
              <a:rPr lang="en-US" sz="6200" b="1" dirty="0"/>
              <a:t>of rows: </a:t>
            </a:r>
            <a:r>
              <a:rPr lang="en-US" sz="6200" dirty="0" smtClean="0"/>
              <a:t>3973349</a:t>
            </a:r>
          </a:p>
          <a:p>
            <a:r>
              <a:rPr lang="en-US" sz="6200" b="1" dirty="0" smtClean="0"/>
              <a:t>Number </a:t>
            </a:r>
            <a:r>
              <a:rPr lang="en-US" sz="6200" b="1" dirty="0"/>
              <a:t>of columns: </a:t>
            </a:r>
            <a:r>
              <a:rPr lang="en-US" sz="6200" dirty="0"/>
              <a:t>14</a:t>
            </a:r>
          </a:p>
          <a:p>
            <a:r>
              <a:rPr lang="en-US" sz="6200" dirty="0" smtClean="0"/>
              <a:t>Each </a:t>
            </a:r>
            <a:r>
              <a:rPr lang="en-US" sz="6200" dirty="0"/>
              <a:t>row describes applicant information.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82444" cy="6866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8765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8964487" cy="815752"/>
          </a:xfrm>
        </p:spPr>
        <p:txBody>
          <a:bodyPr/>
          <a:lstStyle/>
          <a:p>
            <a:pPr algn="ctr"/>
            <a:r>
              <a:rPr lang="en-US" b="1" dirty="0" smtClean="0"/>
              <a:t>DATA DICTIONARY</a:t>
            </a:r>
            <a:endParaRPr lang="en-IN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157357"/>
              </p:ext>
            </p:extLst>
          </p:nvPr>
        </p:nvGraphicFramePr>
        <p:xfrm>
          <a:off x="981844" y="1340765"/>
          <a:ext cx="10153128" cy="513047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40597"/>
                <a:gridCol w="7712531"/>
              </a:tblGrid>
              <a:tr h="378621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Visa_Class</a:t>
                      </a:r>
                      <a:endParaRPr lang="en-IN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typically refers to the category or type of visa that an individual is applying for</a:t>
                      </a:r>
                      <a:r>
                        <a:rPr 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H-1B.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61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Employer_name</a:t>
                      </a:r>
                      <a:endParaRPr lang="en-IN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Legal business name of employer requesting permanent labor certification.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106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SOC_Title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refers to the Standard Occupational Classification (SOC) title, which is a standardized system used to classify and categorize occupations in the United States.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106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Job_Title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refers to the specific designation or title associated with a particular employment position held by an individual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3969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Full_Time_Position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typically denotes whether a job or position is designated as a full-time role, indicating that the employee is expected to work a standard number of hours per week, usually 35-40 hours, depending on the organization's policy.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142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Worksite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"Worksite" refers to the physical location or geographical site where an employee performs their job duties.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Prevailing_Wage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"Prevailing Wage" is the average wage paid to similarly employed workers in a specific occupation in a particular geographic area, as determined by the U.S. Department of Labor.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106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Unit_of_Pay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refers to the measurement or basis used to specify the compensation for a particular job, such as hourly, weekly, monthly, or annually.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61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Employer_Location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refers to the geographic location or address where the employer's main office or headquarters is situated.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106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Employer_Country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refers to the country where the employer is based or headquartered. It signifies the home country of the organization submitting the visa application.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106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Case_status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associated with the last significant event or decision. Valid values include “Certified”, “Certified-Expired”, “Denied”, and “Withdrawn”.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61">
                <a:tc>
                  <a:txBody>
                    <a:bodyPr/>
                    <a:lstStyle/>
                    <a:p>
                      <a:pPr algn="l"/>
                      <a:r>
                        <a:rPr lang="en-IN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en-IN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indicates the year of applications.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56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/>
              <a:t>DATA PRE-PROCESSING – CHECKING NULL VALUES</a:t>
            </a:r>
            <a:endParaRPr lang="en-IN" sz="3200" b="1" dirty="0"/>
          </a:p>
        </p:txBody>
      </p:sp>
      <p:graphicFrame>
        <p:nvGraphicFramePr>
          <p:cNvPr id="33" name="Content Placeholder 3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776217"/>
              </p:ext>
            </p:extLst>
          </p:nvPr>
        </p:nvGraphicFramePr>
        <p:xfrm>
          <a:off x="477788" y="2132856"/>
          <a:ext cx="8568952" cy="4186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9334772" y="2204865"/>
            <a:ext cx="2736304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Quarter column has only values as Q1,Q2,Q3, and Q4, hence dropped </a:t>
            </a:r>
            <a:r>
              <a:rPr lang="en-US" dirty="0"/>
              <a:t>‘Quarter’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Dropped null values for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20558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620713"/>
            <a:ext cx="9144000" cy="1800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/>
              <a:t>EXPLORATORY DATA ANALYSIS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38485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08503" cy="13716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sz="3200" b="1" dirty="0" smtClean="0"/>
              <a:t>NUMBER OF PETITIONS PER CASE STATUS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905000"/>
            <a:ext cx="8568952" cy="4114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5647</TotalTime>
  <Words>884</Words>
  <Application>Microsoft Office PowerPoint</Application>
  <PresentationFormat>Custom</PresentationFormat>
  <Paragraphs>133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Corbel</vt:lpstr>
      <vt:lpstr>Wingdings</vt:lpstr>
      <vt:lpstr>Digital Blue Tunnel 16x9</vt:lpstr>
      <vt:lpstr>H1 VISA  VISA Status Prediction using Machine Learning Models</vt:lpstr>
      <vt:lpstr>CONTENT</vt:lpstr>
      <vt:lpstr>INTRODUCTION</vt:lpstr>
      <vt:lpstr>PowerPoint Presentation</vt:lpstr>
      <vt:lpstr>DATA SOURCE</vt:lpstr>
      <vt:lpstr>DATA DICTIONARY</vt:lpstr>
      <vt:lpstr>DATA PRE-PROCESSING – CHECKING NULL VALUES</vt:lpstr>
      <vt:lpstr>PowerPoint Presentation</vt:lpstr>
      <vt:lpstr>1. NUMBER OF PETITIONS PER CASE STATUS</vt:lpstr>
      <vt:lpstr>2. TOTAL NUMBER OF APPLICATIONS PER YEAR</vt:lpstr>
      <vt:lpstr>3. THE TOP 15 EMPLOYERS FILING THE H1-B VISA PETITIONS  </vt:lpstr>
      <vt:lpstr>4. THE TOP 15 SOC NAMES FOR WHICH H1-B VISAS ARE RAISED</vt:lpstr>
      <vt:lpstr>5. ACCEPTANCE RATE OF THE H1-B VISA PETITIONS THROUGH DIFFERENT YEARS </vt:lpstr>
      <vt:lpstr>6. SALARIES TREND PER YEAR </vt:lpstr>
      <vt:lpstr>7. TOP JOB TITLES</vt:lpstr>
      <vt:lpstr>8. NUMBER OF APPLICATIONS FOR THE FULL TIME POSITIONS </vt:lpstr>
      <vt:lpstr>MACHINE LEARNING MODELS</vt:lpstr>
      <vt:lpstr>PowerPoint Presentation</vt:lpstr>
      <vt:lpstr>CLASSIFICATION REPORT 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 VISA  Status Prediction using Machine Learning Models</dc:title>
  <dc:creator>Sai Charan Gadiraju</dc:creator>
  <cp:lastModifiedBy>Sai Charan Gadiraju</cp:lastModifiedBy>
  <cp:revision>104</cp:revision>
  <dcterms:created xsi:type="dcterms:W3CDTF">2023-11-02T03:47:49Z</dcterms:created>
  <dcterms:modified xsi:type="dcterms:W3CDTF">2023-12-15T02:10:03Z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